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62" r:id="rId6"/>
    <p:sldId id="267" r:id="rId7"/>
    <p:sldId id="268" r:id="rId8"/>
    <p:sldId id="270" r:id="rId9"/>
    <p:sldId id="271" r:id="rId10"/>
    <p:sldId id="273" r:id="rId11"/>
    <p:sldId id="275" r:id="rId12"/>
    <p:sldId id="280" r:id="rId13"/>
    <p:sldId id="266" r:id="rId14"/>
    <p:sldId id="274" r:id="rId15"/>
    <p:sldId id="276" r:id="rId16"/>
    <p:sldId id="277" r:id="rId17"/>
    <p:sldId id="272" r:id="rId18"/>
    <p:sldId id="259" r:id="rId19"/>
    <p:sldId id="265" r:id="rId20"/>
    <p:sldId id="279" r:id="rId21"/>
    <p:sldId id="264" r:id="rId22"/>
    <p:sldId id="278" r:id="rId23"/>
    <p:sldId id="263" r:id="rId24"/>
    <p:sldId id="260" r:id="rId25"/>
    <p:sldId id="26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934"/>
  </p:normalViewPr>
  <p:slideViewPr>
    <p:cSldViewPr snapToGrid="0">
      <p:cViewPr varScale="1">
        <p:scale>
          <a:sx n="90" d="100"/>
          <a:sy n="90" d="100"/>
        </p:scale>
        <p:origin x="232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BCEF3-3CF9-1A3B-7AAC-F06F066AD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C7D578-0799-3433-6254-E06932842A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98FCD-BE07-3FEF-CBC6-1F4D4260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0061-5D8C-F649-88B5-72628804B1CC}" type="datetimeFigureOut">
              <a:rPr lang="en-US" smtClean="0"/>
              <a:t>6/15/23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64E51-6F32-8F18-4163-52E1C31C5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BFF35-FC6E-82E8-6FDD-8C0A3EBE2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DC358-77BF-0F4F-9978-B1DA3A5DE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45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BF11F-5778-D6EE-8312-AD3126E9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3B2F20-DDAD-8BF3-A8F7-2365756824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B0E8B8-9041-B19C-D8A9-EBFB66D42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0061-5D8C-F649-88B5-72628804B1CC}" type="datetimeFigureOut">
              <a:rPr lang="en-US" smtClean="0"/>
              <a:t>6/15/23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E86E8-3EA5-23CD-B38E-CA701FDF9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694FA-882D-2822-5C57-F539CB04C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DC358-77BF-0F4F-9978-B1DA3A5DE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183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5DB2F4-C85E-2F27-4FDD-DBCFDF923D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8497CE-C145-35BC-F1B8-475213E89F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69FAF-91E2-2856-75CA-BFDAC3151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0061-5D8C-F649-88B5-72628804B1CC}" type="datetimeFigureOut">
              <a:rPr lang="en-US" smtClean="0"/>
              <a:t>6/15/23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AEBBF-8B00-1D04-71C2-3DC8BF567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8AE1E-9178-D33D-543E-84465DA82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DC358-77BF-0F4F-9978-B1DA3A5DE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300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E13AA-D013-B77D-1C96-79A0C6D22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ACACC-28E7-029D-B2DC-30F11BDC6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58F56-6D7E-6FB3-ADEC-F7769F732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0061-5D8C-F649-88B5-72628804B1CC}" type="datetimeFigureOut">
              <a:rPr lang="en-US" smtClean="0"/>
              <a:t>6/15/23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47727-C029-DEFB-7A46-966017FA6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793EA-6C22-4A8F-1CBE-7B5D8BFD1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DC358-77BF-0F4F-9978-B1DA3A5DE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4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D4D9D-27AD-D72F-1D85-29C8A8D32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2FD39C-D6D6-5C13-EC1E-1223197B3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0FE40-7F54-2831-CAD9-186FE6580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0061-5D8C-F649-88B5-72628804B1CC}" type="datetimeFigureOut">
              <a:rPr lang="en-US" smtClean="0"/>
              <a:t>6/15/23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3C913-39C5-6EB0-E3D6-A33C6B992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0E9E7-43A6-2ADF-5CCC-CCA7BE2D8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DC358-77BF-0F4F-9978-B1DA3A5DE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30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1394D-DF27-D640-5D7C-F973BA75E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CD85D-C3EE-9028-2C39-FFB86AF9EE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202448-C11D-4109-188E-122F6C59B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3F185A-5A55-584B-D56A-AE1C0ABD2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0061-5D8C-F649-88B5-72628804B1CC}" type="datetimeFigureOut">
              <a:rPr lang="en-US" smtClean="0"/>
              <a:t>6/15/23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5218E9-BF55-645D-DFED-9CDF85692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C4DA14-192A-2DE0-1B61-4B1DD78AD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DC358-77BF-0F4F-9978-B1DA3A5DE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011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5BCBF-212C-6C7D-BE1E-CB46170C2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24124-3FA8-0C61-095C-8B1946BA0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4834BD-4E2C-0606-BC75-B4628E9A8B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1F670E-8464-FAAB-A473-F94DDAAF9C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2093EC-F519-28ED-2C88-CA0FB3DB93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29CD12-8F2A-3B8D-C84C-71EFA735F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0061-5D8C-F649-88B5-72628804B1CC}" type="datetimeFigureOut">
              <a:rPr lang="en-US" smtClean="0"/>
              <a:t>6/15/23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9B3246-E983-0883-4D01-FDAB85D37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C82F29-E523-A720-CBA0-F1D717891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DC358-77BF-0F4F-9978-B1DA3A5DE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489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9ECA7-C8E3-32F1-5503-0B91F862C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8E1325-FBAF-016E-ECB6-410CA2143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0061-5D8C-F649-88B5-72628804B1CC}" type="datetimeFigureOut">
              <a:rPr lang="en-US" smtClean="0"/>
              <a:t>6/15/23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D9271E-B036-FFDA-E368-E672124F3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3BC4A3-6270-4BE7-FC8E-0B464C6C0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DC358-77BF-0F4F-9978-B1DA3A5DE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095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16A7F7-1537-94D5-0099-F8FE1C9EA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0061-5D8C-F649-88B5-72628804B1CC}" type="datetimeFigureOut">
              <a:rPr lang="en-US" smtClean="0"/>
              <a:t>6/15/23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7BFED6-21B6-5E31-D097-F3D482888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56A24-93C1-E8BC-2F29-73BE2D63D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DC358-77BF-0F4F-9978-B1DA3A5DE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534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C386B-A7BF-C4A5-F972-64AFEF3CA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2F4F1-76CF-A4C3-97F9-F1814D7C5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121C75-AEDB-7803-B5E1-C3085A2BAB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112731-0624-FF33-3137-36DE1E08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0061-5D8C-F649-88B5-72628804B1CC}" type="datetimeFigureOut">
              <a:rPr lang="en-US" smtClean="0"/>
              <a:t>6/15/23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1C02BC-6B1F-9623-5C94-5F4EAED2B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EF099-F384-A491-B387-ED0ED349D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DC358-77BF-0F4F-9978-B1DA3A5DE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54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70F61-A9AC-63C0-F4E9-88E6F17DE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F07702-F0F2-0205-52C8-5E62FA3F64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80EC77-A757-74A4-7641-790159FF1D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BB61CC-1394-10BB-1CDD-2A7B07B31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0061-5D8C-F649-88B5-72628804B1CC}" type="datetimeFigureOut">
              <a:rPr lang="en-US" smtClean="0"/>
              <a:t>6/15/23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A6258C-E301-1B40-4D30-5ADE93AC8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8C5870-7C34-3074-D12A-5AF472D02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DC358-77BF-0F4F-9978-B1DA3A5DE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32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940BFB-E21B-EC2F-16BF-11B8781E1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8DA36D-8814-2F0D-219C-6F053466E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3CEFE-FA36-5507-8D6A-AD3B9FAF08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30061-5D8C-F649-88B5-72628804B1CC}" type="datetimeFigureOut">
              <a:rPr lang="en-US" smtClean="0"/>
              <a:t>6/15/23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BEC7B-0FF7-4CD1-B3F7-1A73115BDE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2BA61-9710-FE06-CD59-CC1B562DB3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DC358-77BF-0F4F-9978-B1DA3A5DE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814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matteoferla.com/2019/11/go-away-glycerol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tteoferla/Fragmenstein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tephwills/fragment_network_merge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80AAE-1638-27C8-D3AF-AC166B3DE2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First round elaboration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6C85F-DA40-127B-9871-2B0766B1B1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Matteo </a:t>
            </a:r>
            <a:r>
              <a:rPr lang="en-US" dirty="0" err="1"/>
              <a:t>Ferla</a:t>
            </a:r>
            <a:endParaRPr lang="en-US" dirty="0"/>
          </a:p>
          <a:p>
            <a:r>
              <a:rPr lang="en-US" dirty="0"/>
              <a:t>15/6/23</a:t>
            </a:r>
          </a:p>
          <a:p>
            <a:r>
              <a:rPr lang="en-US" dirty="0"/>
              <a:t>ASAP Comp Chem Science Meeting</a:t>
            </a:r>
          </a:p>
        </p:txBody>
      </p:sp>
      <p:pic>
        <p:nvPicPr>
          <p:cNvPr id="5" name="Picture 4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D89D424F-B8A5-4967-59DF-C59078B42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391" y="5735637"/>
            <a:ext cx="3661609" cy="11223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965D8E-7643-5465-E14A-E50E05A0C2FF}"/>
              </a:ext>
            </a:extLst>
          </p:cNvPr>
          <p:cNvSpPr txBox="1"/>
          <p:nvPr/>
        </p:nvSpPr>
        <p:spPr>
          <a:xfrm>
            <a:off x="761999" y="5878512"/>
            <a:ext cx="7058025" cy="147732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dirty="0"/>
              <a:t>✉️  </a:t>
            </a:r>
            <a:r>
              <a:rPr lang="en-US" dirty="0" err="1"/>
              <a:t>matteo.feral@stats.ox.ac.uk</a:t>
            </a:r>
            <a:endParaRPr lang="en-US" dirty="0"/>
          </a:p>
          <a:p>
            <a:r>
              <a:rPr lang="en-US" dirty="0"/>
              <a:t>🦤  @</a:t>
            </a:r>
            <a:r>
              <a:rPr lang="en-US" dirty="0" err="1"/>
              <a:t>matteoferla</a:t>
            </a:r>
            <a:endParaRPr lang="en-US" dirty="0"/>
          </a:p>
          <a:p>
            <a:r>
              <a:rPr lang="en-US" dirty="0"/>
              <a:t>🐙   </a:t>
            </a:r>
            <a:r>
              <a:rPr lang="en-US" dirty="0" err="1"/>
              <a:t>matteoferla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🌐  </a:t>
            </a:r>
            <a:r>
              <a:rPr lang="en-US" dirty="0" err="1"/>
              <a:t>www.matteoferla.com</a:t>
            </a:r>
            <a:endParaRPr lang="en-US" dirty="0"/>
          </a:p>
          <a:p>
            <a:r>
              <a:rPr lang="en-US" dirty="0"/>
              <a:t>✏️  </a:t>
            </a:r>
            <a:r>
              <a:rPr lang="en-US" dirty="0" err="1"/>
              <a:t>blog.matteoferla.com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065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75E93B7-A00A-04FE-5740-666F9DC37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Extremis</a:t>
            </a:r>
          </a:p>
        </p:txBody>
      </p:sp>
      <p:pic>
        <p:nvPicPr>
          <p:cNvPr id="5" name="Content Placeholder 4" descr="A picture containing cartoon, art, graphics, graphic design&#10;&#10;Description automatically generated">
            <a:extLst>
              <a:ext uri="{FF2B5EF4-FFF2-40B4-BE49-F238E27FC236}">
                <a16:creationId xmlns:a16="http://schemas.microsoft.com/office/drawing/2014/main" id="{0DDA15FE-212D-8CCE-F43D-71288D13517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410526"/>
            <a:ext cx="5181600" cy="3181536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178AD2B-1BEE-113F-7ED2-23EF96DFBAE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Worse case scenario for gap bridging</a:t>
            </a:r>
          </a:p>
          <a:p>
            <a:r>
              <a:rPr lang="en-US" dirty="0"/>
              <a:t>ZINC1536013595 has an </a:t>
            </a:r>
            <a:r>
              <a:rPr lang="en-US" dirty="0" err="1"/>
              <a:t>azide</a:t>
            </a:r>
            <a:endParaRPr lang="en-US" dirty="0"/>
          </a:p>
          <a:p>
            <a:r>
              <a:rPr lang="en-US" dirty="0" err="1"/>
              <a:t>Huisgen</a:t>
            </a:r>
            <a:r>
              <a:rPr lang="en-US" dirty="0"/>
              <a:t> cycloaddition is one pot, water (&amp; DMSO-</a:t>
            </a:r>
            <a:r>
              <a:rPr lang="en-US" dirty="0" err="1"/>
              <a:t>ish</a:t>
            </a:r>
            <a:r>
              <a:rPr lang="en-US" dirty="0"/>
              <a:t>), RT, and copper does not need removal</a:t>
            </a:r>
          </a:p>
          <a:p>
            <a:pPr lvl="1"/>
            <a:r>
              <a:rPr lang="en-US" dirty="0"/>
              <a:t>Add together and use: no need for CAR from P3 money pot</a:t>
            </a:r>
          </a:p>
          <a:p>
            <a:r>
              <a:rPr lang="en-US" dirty="0"/>
              <a:t>Bonus: triazole might form a pi-S</a:t>
            </a:r>
          </a:p>
        </p:txBody>
      </p:sp>
    </p:spTree>
    <p:extLst>
      <p:ext uri="{BB962C8B-B14F-4D97-AF65-F5344CB8AC3E}">
        <p14:creationId xmlns:p14="http://schemas.microsoft.com/office/powerpoint/2010/main" val="731765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71DE23-5CB0-29D4-4993-3F527E246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“</a:t>
            </a:r>
            <a:r>
              <a:rPr lang="en-US" dirty="0" err="1"/>
              <a:t>inelaborability</a:t>
            </a:r>
            <a:r>
              <a:rPr lang="en-US" dirty="0"/>
              <a:t>”:</a:t>
            </a:r>
            <a:br>
              <a:rPr lang="en-US" dirty="0"/>
            </a:br>
            <a:r>
              <a:rPr lang="en-US" dirty="0"/>
              <a:t>bromophenols w/ amine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027ADE-A982-0937-F335-D064F4C267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Hits are not the most </a:t>
            </a:r>
            <a:r>
              <a:rPr lang="en-US" dirty="0" err="1"/>
              <a:t>elaboratable</a:t>
            </a:r>
            <a:endParaRPr lang="en-US" dirty="0"/>
          </a:p>
          <a:p>
            <a:r>
              <a:rPr lang="en-US" dirty="0"/>
              <a:t>Bromophenol with amine next to Bromine say?</a:t>
            </a:r>
            <a:br>
              <a:rPr lang="en-US" dirty="0"/>
            </a:br>
            <a:r>
              <a:rPr lang="en-US" dirty="0"/>
              <a:t>(For T3P </a:t>
            </a:r>
            <a:r>
              <a:rPr lang="en-US" dirty="0" err="1"/>
              <a:t>amidation</a:t>
            </a:r>
            <a:r>
              <a:rPr lang="en-US" dirty="0"/>
              <a:t> or </a:t>
            </a:r>
            <a:r>
              <a:rPr lang="en-US" dirty="0" err="1"/>
              <a:t>Schotten</a:t>
            </a:r>
            <a:r>
              <a:rPr lang="en-US" dirty="0"/>
              <a:t>–Baumann </a:t>
            </a:r>
            <a:r>
              <a:rPr lang="en-US" dirty="0" err="1"/>
              <a:t>amidation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No luck… Only a handful of Enamine BB…</a:t>
            </a:r>
          </a:p>
        </p:txBody>
      </p:sp>
      <p:pic>
        <p:nvPicPr>
          <p:cNvPr id="7" name="Content Placeholder 6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D822578B-7B89-4AEE-3EE3-7FAA010394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23599" y="1825625"/>
            <a:ext cx="261080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58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E7A787-2C7B-FDAA-6E4E-D01CA4F75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Something somewhere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941159-7D2C-CE64-C5F4-D17735DEB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close analogues that can link P1 and P2</a:t>
            </a:r>
          </a:p>
          <a:p>
            <a:r>
              <a:rPr lang="en-US" dirty="0"/>
              <a:t>I just have not explored them</a:t>
            </a:r>
          </a:p>
          <a:p>
            <a:endParaRPr lang="en-US" dirty="0"/>
          </a:p>
          <a:p>
            <a:r>
              <a:rPr lang="en-US" dirty="0"/>
              <a:t>To do:</a:t>
            </a:r>
          </a:p>
          <a:p>
            <a:pPr lvl="1"/>
            <a:r>
              <a:rPr lang="en-US" dirty="0"/>
              <a:t>close analogue of hits from Enamine BB enumerated &amp; linked</a:t>
            </a:r>
          </a:p>
          <a:p>
            <a:pPr lvl="1"/>
            <a:r>
              <a:rPr lang="en-US" dirty="0"/>
              <a:t>Linkers from </a:t>
            </a:r>
            <a:r>
              <a:rPr lang="en-US" dirty="0" err="1"/>
              <a:t>Erlt</a:t>
            </a:r>
            <a:r>
              <a:rPr lang="en-US" dirty="0"/>
              <a:t> et al. </a:t>
            </a:r>
            <a:r>
              <a:rPr lang="en-US" dirty="0" err="1"/>
              <a:t>Bioorg</a:t>
            </a:r>
            <a:r>
              <a:rPr lang="en-US" dirty="0"/>
              <a:t> Med Chem 2023 placed in between and </a:t>
            </a:r>
            <a:r>
              <a:rPr lang="en-US" dirty="0" err="1"/>
              <a:t>analogye</a:t>
            </a:r>
            <a:r>
              <a:rPr lang="en-US" dirty="0"/>
              <a:t> search</a:t>
            </a:r>
          </a:p>
          <a:p>
            <a:pPr lvl="1"/>
            <a:r>
              <a:rPr lang="en-US" dirty="0"/>
              <a:t>Other… Generative models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Kate)</a:t>
            </a:r>
          </a:p>
        </p:txBody>
      </p:sp>
    </p:spTree>
    <p:extLst>
      <p:ext uri="{BB962C8B-B14F-4D97-AF65-F5344CB8AC3E}">
        <p14:creationId xmlns:p14="http://schemas.microsoft.com/office/powerpoint/2010/main" val="1670913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72B1D-8BCE-1E72-7E52-9666D574F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exploration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320DC2-FCC3-9B2E-D16E-66D57A3456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48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4BC87D-0030-0E37-8486-235940D69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26D8F8-83C6-7FDF-5812-4886F837D7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0 hits fill the oxyanion pocket</a:t>
            </a:r>
          </a:p>
          <a:p>
            <a:r>
              <a:rPr lang="en-US" dirty="0"/>
              <a:t>3 hits interact with thiol</a:t>
            </a:r>
          </a:p>
          <a:p>
            <a:r>
              <a:rPr lang="en-US" dirty="0"/>
              <a:t>6 hits fill Gln pocket</a:t>
            </a:r>
          </a:p>
          <a:p>
            <a:pPr lvl="1"/>
            <a:r>
              <a:rPr lang="en-US" dirty="0"/>
              <a:t>1 amide…</a:t>
            </a:r>
          </a:p>
          <a:p>
            <a:pPr lvl="1"/>
            <a:r>
              <a:rPr lang="en-US" dirty="0"/>
              <a:t>3 Acceptor-acceptor diazo rings</a:t>
            </a:r>
          </a:p>
          <a:p>
            <a:r>
              <a:rPr lang="en-US" dirty="0"/>
              <a:t>0 hits</a:t>
            </a:r>
          </a:p>
          <a:p>
            <a:r>
              <a:rPr lang="en-US" dirty="0"/>
              <a:t>P2 pocket poor hits</a:t>
            </a:r>
          </a:p>
        </p:txBody>
      </p:sp>
      <p:pic>
        <p:nvPicPr>
          <p:cNvPr id="9" name="Content Placeholder 8" descr="A picture containing diagram, origami, design&#10;&#10;Description automatically generated">
            <a:extLst>
              <a:ext uri="{FF2B5EF4-FFF2-40B4-BE49-F238E27FC236}">
                <a16:creationId xmlns:a16="http://schemas.microsoft.com/office/drawing/2014/main" id="{E44F90CF-E4C8-416C-F940-FB997BE17F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58000" y="2731294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154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EEA0B9F-95D6-35BC-4932-524CDAB66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P2 hits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D9D46E-64AC-DB9C-FC96-E7D68D86B4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X1083 (water bridged)</a:t>
            </a:r>
          </a:p>
        </p:txBody>
      </p:sp>
      <p:pic>
        <p:nvPicPr>
          <p:cNvPr id="6" name="Content Placeholder 5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10115B23-82DB-12B9-8B1E-514D11F245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679954"/>
            <a:ext cx="5157787" cy="3334829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0FFD6FC-BE51-BC0F-8EDF-639A3F1C39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X1305 (sole aromatic ring)</a:t>
            </a:r>
          </a:p>
        </p:txBody>
      </p:sp>
      <p:pic>
        <p:nvPicPr>
          <p:cNvPr id="12" name="Content Placeholder 11" descr="A picture containing magenta, purple, colorfulness, art&#10;&#10;Description automatically generated">
            <a:extLst>
              <a:ext uri="{FF2B5EF4-FFF2-40B4-BE49-F238E27FC236}">
                <a16:creationId xmlns:a16="http://schemas.microsoft.com/office/drawing/2014/main" id="{920CF0D4-2FC0-5C40-ACF8-6A3C60DECB0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671742"/>
            <a:ext cx="5183188" cy="3351253"/>
          </a:xfrm>
        </p:spPr>
      </p:pic>
    </p:spTree>
    <p:extLst>
      <p:ext uri="{BB962C8B-B14F-4D97-AF65-F5344CB8AC3E}">
        <p14:creationId xmlns:p14="http://schemas.microsoft.com/office/powerpoint/2010/main" val="3369520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C8AB1-5C25-A057-CE77-4B387DA45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P2 hits continued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F7EE56-EFD7-9C86-4A7F-55DD855C35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x1247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904FB34-3D0E-B3E3-B636-823F848AB0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81163"/>
            <a:ext cx="5183188" cy="4508500"/>
          </a:xfrm>
        </p:spPr>
        <p:txBody>
          <a:bodyPr/>
          <a:lstStyle/>
          <a:p>
            <a:r>
              <a:rPr lang="en-US" dirty="0"/>
              <a:t>Nothing interacting with catalytic histidine by pi-pi</a:t>
            </a:r>
          </a:p>
          <a:p>
            <a:endParaRPr lang="en-US" dirty="0"/>
          </a:p>
        </p:txBody>
      </p:sp>
      <p:pic>
        <p:nvPicPr>
          <p:cNvPr id="14" name="Content Placeholder 8" descr="A picture containing art, colorfulness, light, night&#10;&#10;Description automatically generated">
            <a:extLst>
              <a:ext uri="{FF2B5EF4-FFF2-40B4-BE49-F238E27FC236}">
                <a16:creationId xmlns:a16="http://schemas.microsoft.com/office/drawing/2014/main" id="{785AB0DC-6649-14FF-0428-33FE087402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679954"/>
            <a:ext cx="5157787" cy="3334829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45751E-ED08-5094-58F3-9394FF928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3057417"/>
            <a:ext cx="4067174" cy="295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82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D6588E-1111-B3ED-7779-5E3F3E78D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Trapped water. ZINC91252472?</a:t>
            </a:r>
          </a:p>
        </p:txBody>
      </p:sp>
      <p:pic>
        <p:nvPicPr>
          <p:cNvPr id="8" name="Content Placeholder 7" descr="A picture containing colorfulness, circle, screenshot, graphics&#10;&#10;Description automatically generated">
            <a:extLst>
              <a:ext uri="{FF2B5EF4-FFF2-40B4-BE49-F238E27FC236}">
                <a16:creationId xmlns:a16="http://schemas.microsoft.com/office/drawing/2014/main" id="{52F10086-8B82-1230-6077-2366788F18E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18622"/>
            <a:ext cx="5181600" cy="3765344"/>
          </a:xfrm>
        </p:spPr>
      </p:pic>
      <p:pic>
        <p:nvPicPr>
          <p:cNvPr id="10" name="Content Placeholder 9" descr="A picture containing colorfulness, art, cartoon, screenshot&#10;&#10;Description automatically generated">
            <a:extLst>
              <a:ext uri="{FF2B5EF4-FFF2-40B4-BE49-F238E27FC236}">
                <a16:creationId xmlns:a16="http://schemas.microsoft.com/office/drawing/2014/main" id="{B1EB76A5-8728-6AC9-AE48-92CB707D69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563625"/>
            <a:ext cx="5181600" cy="2875338"/>
          </a:xfrm>
        </p:spPr>
      </p:pic>
    </p:spTree>
    <p:extLst>
      <p:ext uri="{BB962C8B-B14F-4D97-AF65-F5344CB8AC3E}">
        <p14:creationId xmlns:p14="http://schemas.microsoft.com/office/powerpoint/2010/main" val="3033061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F7D9314-F6D1-6450-F137-DF81E0069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Thiol &amp; soft orbitals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9D94E39-CDC7-6771-FA09-D7B7EAA68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X1604</a:t>
            </a:r>
          </a:p>
          <a:p>
            <a:r>
              <a:rPr lang="en-US" dirty="0"/>
              <a:t>Br – S interaction</a:t>
            </a:r>
          </a:p>
        </p:txBody>
      </p:sp>
      <p:pic>
        <p:nvPicPr>
          <p:cNvPr id="6" name="Content Placeholder 5" descr="A picture containing green, colorfulness, graphics, art&#10;&#10;Description automatically generated">
            <a:extLst>
              <a:ext uri="{FF2B5EF4-FFF2-40B4-BE49-F238E27FC236}">
                <a16:creationId xmlns:a16="http://schemas.microsoft.com/office/drawing/2014/main" id="{9B58593B-8167-8846-C0F4-4F52200F14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83447" y="2505075"/>
            <a:ext cx="5070468" cy="3684588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85A1C37-61E8-3640-5313-C7FD3FCC1E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X0771</a:t>
            </a:r>
          </a:p>
          <a:p>
            <a:r>
              <a:rPr lang="en-US" dirty="0"/>
              <a:t>Pi – S interaction</a:t>
            </a:r>
          </a:p>
        </p:txBody>
      </p:sp>
      <p:pic>
        <p:nvPicPr>
          <p:cNvPr id="12" name="Content Placeholder 11" descr="A picture containing green, graphics, colorfulness, art&#10;&#10;Description automatically generated">
            <a:extLst>
              <a:ext uri="{FF2B5EF4-FFF2-40B4-BE49-F238E27FC236}">
                <a16:creationId xmlns:a16="http://schemas.microsoft.com/office/drawing/2014/main" id="{0D261FB1-D640-6F7A-EC2E-DDC9FB7D432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28560" y="2505075"/>
            <a:ext cx="5070468" cy="3684588"/>
          </a:xfrm>
        </p:spPr>
      </p:pic>
    </p:spTree>
    <p:extLst>
      <p:ext uri="{BB962C8B-B14F-4D97-AF65-F5344CB8AC3E}">
        <p14:creationId xmlns:p14="http://schemas.microsoft.com/office/powerpoint/2010/main" val="409529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43210-6939-4485-A311-46B9BCF8A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Semimanual mergers</a:t>
            </a:r>
          </a:p>
        </p:txBody>
      </p:sp>
      <p:pic>
        <p:nvPicPr>
          <p:cNvPr id="5" name="Content Placeholder 4" descr="A picture containing screenshot, graphics&#10;&#10;Description automatically generated">
            <a:extLst>
              <a:ext uri="{FF2B5EF4-FFF2-40B4-BE49-F238E27FC236}">
                <a16:creationId xmlns:a16="http://schemas.microsoft.com/office/drawing/2014/main" id="{8A477B42-0B12-1036-44FB-1D180ECC6C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9325" y="2062955"/>
            <a:ext cx="10404475" cy="398629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2E345F-EB5E-83C5-316F-57EBB6C93437}"/>
              </a:ext>
            </a:extLst>
          </p:cNvPr>
          <p:cNvSpPr txBox="1"/>
          <p:nvPr/>
        </p:nvSpPr>
        <p:spPr>
          <a:xfrm>
            <a:off x="4158456" y="6211669"/>
            <a:ext cx="3986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predict to bind, but why is no rotated conf of x1594 seen then?</a:t>
            </a:r>
          </a:p>
        </p:txBody>
      </p:sp>
    </p:spTree>
    <p:extLst>
      <p:ext uri="{BB962C8B-B14F-4D97-AF65-F5344CB8AC3E}">
        <p14:creationId xmlns:p14="http://schemas.microsoft.com/office/powerpoint/2010/main" val="2814413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94F59-7B5D-422A-AA4C-15EF0C5EB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 D68 3C protease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73D1096-1F0D-30E6-AEE6-00F79589F3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Consensus from Tan et al. J. </a:t>
            </a:r>
            <a:r>
              <a:rPr lang="en-GB" b="0" i="0" dirty="0" err="1">
                <a:solidFill>
                  <a:srgbClr val="1F2328"/>
                </a:solidFill>
                <a:effectLst/>
                <a:latin typeface="-apple-system"/>
              </a:rPr>
              <a:t>Vir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. 2013</a:t>
            </a:r>
          </a:p>
          <a:p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XXX</a:t>
            </a:r>
            <a:r>
              <a:rPr lang="el-GR" b="0" i="0" dirty="0">
                <a:solidFill>
                  <a:srgbClr val="040C28"/>
                </a:solidFill>
                <a:effectLst/>
                <a:latin typeface="Google Sans"/>
              </a:rPr>
              <a:t>Φ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Q↓GPXXX</a:t>
            </a:r>
            <a:endParaRPr lang="en-US" dirty="0"/>
          </a:p>
        </p:txBody>
      </p:sp>
      <p:pic>
        <p:nvPicPr>
          <p:cNvPr id="1026" name="Picture 2" descr="figure">
            <a:extLst>
              <a:ext uri="{FF2B5EF4-FFF2-40B4-BE49-F238E27FC236}">
                <a16:creationId xmlns:a16="http://schemas.microsoft.com/office/drawing/2014/main" id="{AAC521A3-C275-B526-F3A0-AA2D7DFC548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818" y="2850238"/>
            <a:ext cx="5296376" cy="264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D4EAE0B-299B-F27D-F6DB-4F231D65E9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PBD:2B0F </a:t>
            </a:r>
            <a:r>
              <a:rPr lang="en-GB" b="0" i="0" dirty="0" err="1">
                <a:solidFill>
                  <a:srgbClr val="1F2328"/>
                </a:solidFill>
                <a:effectLst/>
                <a:latin typeface="-apple-system"/>
              </a:rPr>
              <a:t>peptiodomimetic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 X[ACE]LEALFX[YTF] </a:t>
            </a:r>
          </a:p>
          <a:p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where YTF is </a:t>
            </a:r>
            <a:r>
              <a:rPr lang="en-GB" b="0" i="0" dirty="0" err="1">
                <a:solidFill>
                  <a:srgbClr val="1F2328"/>
                </a:solidFill>
                <a:effectLst/>
                <a:latin typeface="-apple-system"/>
              </a:rPr>
              <a:t>Gln-like+ethylpropionate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endParaRPr lang="en-US" dirty="0"/>
          </a:p>
        </p:txBody>
      </p:sp>
      <p:pic>
        <p:nvPicPr>
          <p:cNvPr id="9" name="Content Placeholder 8" descr="A picture containing colorfulness, green, magenta, light&#10;&#10;Description automatically generated">
            <a:extLst>
              <a:ext uri="{FF2B5EF4-FFF2-40B4-BE49-F238E27FC236}">
                <a16:creationId xmlns:a16="http://schemas.microsoft.com/office/drawing/2014/main" id="{6B01A538-C6DD-C103-B755-4C2C37BE496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28560" y="2505075"/>
            <a:ext cx="5070468" cy="3684588"/>
          </a:xfrm>
        </p:spPr>
      </p:pic>
    </p:spTree>
    <p:extLst>
      <p:ext uri="{BB962C8B-B14F-4D97-AF65-F5344CB8AC3E}">
        <p14:creationId xmlns:p14="http://schemas.microsoft.com/office/powerpoint/2010/main" val="4063870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EB3BD0-7B30-7C87-E8BC-A0EB624F6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in the middle of P1 &amp; P2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A72DE85-7CB4-7B31-886A-7F5FCFFF54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18188"/>
            <a:ext cx="5181600" cy="3966212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A3FB08A-973A-386A-4F1C-8D077F7BB5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018188"/>
            <a:ext cx="5181600" cy="39662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DF24BB-6114-7D0A-B9FF-180ED9B13D5B}"/>
              </a:ext>
            </a:extLst>
          </p:cNvPr>
          <p:cNvSpPr txBox="1"/>
          <p:nvPr/>
        </p:nvSpPr>
        <p:spPr>
          <a:xfrm>
            <a:off x="838199" y="6211669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Pharmacophorically</a:t>
            </a:r>
            <a:r>
              <a:rPr lang="en-US" dirty="0"/>
              <a:t> there is a water between the two. In 2B0F it is where </a:t>
            </a:r>
            <a:r>
              <a:rPr lang="en-US" dirty="0" err="1"/>
              <a:t>peptidic</a:t>
            </a:r>
            <a:r>
              <a:rPr lang="en-US" dirty="0"/>
              <a:t> amide of P2-P3 binds.</a:t>
            </a:r>
          </a:p>
          <a:p>
            <a:r>
              <a:rPr lang="en-US" dirty="0"/>
              <a:t>Why no lactam worked? There are 54 in the libraries tested…</a:t>
            </a:r>
          </a:p>
        </p:txBody>
      </p:sp>
    </p:spTree>
    <p:extLst>
      <p:ext uri="{BB962C8B-B14F-4D97-AF65-F5344CB8AC3E}">
        <p14:creationId xmlns:p14="http://schemas.microsoft.com/office/powerpoint/2010/main" val="502068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52B18B-0286-4104-E909-149849F78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Drempt</a:t>
            </a:r>
            <a:r>
              <a:rPr lang="en-US" dirty="0"/>
              <a:t> experiments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7E1AE4-FF13-4B23-083B-B76DECB385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474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6F4AF1-F187-4188-03EE-B4BBCAA97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 generative fragment linking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65210B-7148-1EE2-1E46-E850A29D5A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0038BF3-46C2-FD7A-AD47-2B6F7BCF292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507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99084-3772-1C7A-8965-E5FAFEF61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Substrate envelope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882F2D5-E232-9E1E-A2BE-46AA71024C4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469696"/>
            <a:ext cx="5181600" cy="306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5A62EE-60A1-DD1E-3088-66B57042261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[Not performed]</a:t>
            </a:r>
          </a:p>
          <a:p>
            <a:r>
              <a:rPr lang="en-US" dirty="0" err="1"/>
              <a:t>Caelia</a:t>
            </a:r>
            <a:r>
              <a:rPr lang="en-US" dirty="0"/>
              <a:t> Schiffer Lab (</a:t>
            </a:r>
            <a:r>
              <a:rPr lang="en-US" dirty="0" err="1"/>
              <a:t>Shaqra</a:t>
            </a:r>
            <a:r>
              <a:rPr lang="en-US" dirty="0"/>
              <a:t> et al. Nat Comms  2022)</a:t>
            </a:r>
          </a:p>
          <a:p>
            <a:r>
              <a:rPr lang="en-US" dirty="0"/>
              <a:t>Point cloud occupancy: One option for fragment filtering</a:t>
            </a:r>
          </a:p>
          <a:p>
            <a:r>
              <a:rPr lang="en-US" dirty="0"/>
              <a:t>Step 1. Conversion of peptidomimetic to native transition state — manual/</a:t>
            </a:r>
            <a:r>
              <a:rPr lang="en-US" dirty="0" err="1"/>
              <a:t>PyRosetta</a:t>
            </a:r>
            <a:endParaRPr lang="en-US" dirty="0"/>
          </a:p>
          <a:p>
            <a:r>
              <a:rPr lang="en-US" dirty="0"/>
              <a:t>Step 2. Generation of other native substrates and transition state forms</a:t>
            </a:r>
          </a:p>
          <a:p>
            <a:r>
              <a:rPr lang="en-US" dirty="0"/>
              <a:t>Step 3. Rank hits by % within envelope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306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D878A-4A34-7085-B129-6E3F2A8A2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Wobble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C7057-AF1A-A19B-DA0E-0FFC6F99F8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Variable R143 location:</a:t>
            </a:r>
            <a:br>
              <a:rPr lang="en-US" dirty="0"/>
            </a:br>
            <a:r>
              <a:rPr lang="en-US" dirty="0"/>
              <a:t>crystal packing or hit binding</a:t>
            </a:r>
          </a:p>
        </p:txBody>
      </p:sp>
      <p:pic>
        <p:nvPicPr>
          <p:cNvPr id="8" name="Content Placeholder 7" descr="A screenshot of a computer game&#10;&#10;Description automatically generated with low confidence">
            <a:extLst>
              <a:ext uri="{FF2B5EF4-FFF2-40B4-BE49-F238E27FC236}">
                <a16:creationId xmlns:a16="http://schemas.microsoft.com/office/drawing/2014/main" id="{1185353D-E70A-0530-486A-E04DFA0256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83447" y="2505075"/>
            <a:ext cx="5070468" cy="3684588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F4FB6F-DF07-E6DC-927B-53913D1433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90688"/>
            <a:ext cx="5183188" cy="4498975"/>
          </a:xfrm>
        </p:spPr>
        <p:txBody>
          <a:bodyPr/>
          <a:lstStyle/>
          <a:p>
            <a:r>
              <a:rPr lang="en-US" b="1" dirty="0"/>
              <a:t>[Not performed]</a:t>
            </a:r>
            <a:endParaRPr lang="en-US" dirty="0"/>
          </a:p>
          <a:p>
            <a:r>
              <a:rPr lang="en-US" dirty="0"/>
              <a:t>RMSD of bound structures</a:t>
            </a:r>
          </a:p>
          <a:p>
            <a:r>
              <a:rPr lang="en-US" dirty="0"/>
              <a:t>Utility?</a:t>
            </a:r>
          </a:p>
          <a:p>
            <a:r>
              <a:rPr lang="en-US" dirty="0"/>
              <a:t>Current: one template fits all</a:t>
            </a:r>
          </a:p>
        </p:txBody>
      </p:sp>
    </p:spTree>
    <p:extLst>
      <p:ext uri="{BB962C8B-B14F-4D97-AF65-F5344CB8AC3E}">
        <p14:creationId xmlns:p14="http://schemas.microsoft.com/office/powerpoint/2010/main" val="31094676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AA37F-E01C-080D-6F3C-9D916A395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A9177-C4FE-81FF-F33C-09ADFFBC34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Crystallographic water are bound compounds albeit technically not organic and both donor &amp; acceptors</a:t>
            </a:r>
          </a:p>
          <a:p>
            <a:r>
              <a:rPr lang="en-US" dirty="0"/>
              <a:t>Some –2 kcal/mol</a:t>
            </a:r>
          </a:p>
          <a:p>
            <a:r>
              <a:rPr lang="en-US" dirty="0"/>
              <a:t>Classification &amp; pharmacophoric docking</a:t>
            </a:r>
          </a:p>
          <a:p>
            <a:pPr lvl="1"/>
            <a:r>
              <a:rPr lang="en-US" b="1" dirty="0"/>
              <a:t>[Not performed]</a:t>
            </a:r>
            <a:endParaRPr lang="en-US" dirty="0"/>
          </a:p>
          <a:p>
            <a:pPr lvl="1"/>
            <a:r>
              <a:rPr lang="en-US" dirty="0"/>
              <a:t>w/ OE ROCS (pictured)</a:t>
            </a:r>
          </a:p>
          <a:p>
            <a:pPr lvl="1"/>
            <a:r>
              <a:rPr lang="en-US" dirty="0"/>
              <a:t>w/ </a:t>
            </a:r>
            <a:r>
              <a:rPr lang="en-US" dirty="0" err="1"/>
              <a:t>rDOCK</a:t>
            </a:r>
            <a:endParaRPr lang="en-US" dirty="0"/>
          </a:p>
          <a:p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268F9024-69FF-8F1D-9FBE-F719552483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96100" y="2496344"/>
            <a:ext cx="3733800" cy="3009900"/>
          </a:xfrm>
        </p:spPr>
      </p:pic>
    </p:spTree>
    <p:extLst>
      <p:ext uri="{BB962C8B-B14F-4D97-AF65-F5344CB8AC3E}">
        <p14:creationId xmlns:p14="http://schemas.microsoft.com/office/powerpoint/2010/main" val="2148118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9E2D5-8DEC-C731-4011-0C2F1659C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F26F1F-B5A5-C090-963C-0B9D3DB190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/>
              <a:t>Cys</a:t>
            </a:r>
            <a:r>
              <a:rPr lang="en-US" dirty="0"/>
              <a:t> + His + Glu triad</a:t>
            </a:r>
            <a:endParaRPr lang="en-US" b="0" dirty="0"/>
          </a:p>
          <a:p>
            <a:r>
              <a:rPr lang="en-US" b="0" dirty="0"/>
              <a:t>Ignore protonation:</a:t>
            </a:r>
            <a:br>
              <a:rPr lang="en-US" b="0" dirty="0"/>
            </a:br>
            <a:r>
              <a:rPr lang="en-US" b="0" dirty="0"/>
              <a:t>CYS···HID···GLU vs. CYZ···HIE···GLH</a:t>
            </a:r>
          </a:p>
        </p:txBody>
      </p:sp>
      <p:pic>
        <p:nvPicPr>
          <p:cNvPr id="8" name="Content Placeholder 7" descr="A picture containing colorfulness, green, fractal art, art&#10;&#10;Description automatically generated">
            <a:extLst>
              <a:ext uri="{FF2B5EF4-FFF2-40B4-BE49-F238E27FC236}">
                <a16:creationId xmlns:a16="http://schemas.microsoft.com/office/drawing/2014/main" id="{72F0EADD-9847-851E-E712-6E0D844B3C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679954"/>
            <a:ext cx="5157787" cy="333482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8C0C18-FD85-CEDD-842A-7C3398C35E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/>
              <a:t>Oxanion</a:t>
            </a:r>
            <a:r>
              <a:rPr lang="en-US" dirty="0"/>
              <a:t> pocket w/ -OH in 2B0F</a:t>
            </a:r>
          </a:p>
          <a:p>
            <a:r>
              <a:rPr lang="en-US" b="0" dirty="0"/>
              <a:t>(HOH in others)</a:t>
            </a:r>
            <a:br>
              <a:rPr lang="en-US" b="0" dirty="0"/>
            </a:br>
            <a:r>
              <a:rPr lang="en-US" b="0" dirty="0"/>
              <a:t>backbone amide </a:t>
            </a:r>
            <a:r>
              <a:rPr lang="en-US" b="0" dirty="0" err="1"/>
              <a:t>nitrogens</a:t>
            </a:r>
            <a:r>
              <a:rPr lang="en-US" b="0" dirty="0"/>
              <a:t> of G145 and Q146</a:t>
            </a:r>
          </a:p>
        </p:txBody>
      </p:sp>
      <p:pic>
        <p:nvPicPr>
          <p:cNvPr id="10" name="Content Placeholder 9" descr="A picture containing colorfulness, art&#10;&#10;Description automatically generated">
            <a:extLst>
              <a:ext uri="{FF2B5EF4-FFF2-40B4-BE49-F238E27FC236}">
                <a16:creationId xmlns:a16="http://schemas.microsoft.com/office/drawing/2014/main" id="{0D8B46C9-6526-A6F6-08E8-B0B4DA9DA23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814344" y="2937669"/>
            <a:ext cx="3898900" cy="2819400"/>
          </a:xfrm>
        </p:spPr>
      </p:pic>
    </p:spTree>
    <p:extLst>
      <p:ext uri="{BB962C8B-B14F-4D97-AF65-F5344CB8AC3E}">
        <p14:creationId xmlns:p14="http://schemas.microsoft.com/office/powerpoint/2010/main" val="468050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1EE37-8A2A-015D-601F-AF2A08A48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9718E5F-D74D-7420-3623-AE4836BCF5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Native-substrate (like)</a:t>
            </a:r>
          </a:p>
        </p:txBody>
      </p:sp>
      <p:pic>
        <p:nvPicPr>
          <p:cNvPr id="10" name="Content Placeholder 8" descr="A picture containing colorfulness, green, magenta, light&#10;&#10;Description automatically generated">
            <a:extLst>
              <a:ext uri="{FF2B5EF4-FFF2-40B4-BE49-F238E27FC236}">
                <a16:creationId xmlns:a16="http://schemas.microsoft.com/office/drawing/2014/main" id="{A5873F92-578F-66D4-1F46-B0BDA941EF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83447" y="2505075"/>
            <a:ext cx="5070468" cy="3684588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174E29C-A2B3-EA7D-A35A-159E5779D2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Hits</a:t>
            </a:r>
          </a:p>
        </p:txBody>
      </p:sp>
      <p:pic>
        <p:nvPicPr>
          <p:cNvPr id="9" name="Content Placeholder 4" descr="A picture containing colorfulness, cartoon, art, graphic design&#10;&#10;Description automatically generated">
            <a:extLst>
              <a:ext uri="{FF2B5EF4-FFF2-40B4-BE49-F238E27FC236}">
                <a16:creationId xmlns:a16="http://schemas.microsoft.com/office/drawing/2014/main" id="{8A45D321-5EC2-315E-8866-D77852CBCBA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28560" y="2505075"/>
            <a:ext cx="5070468" cy="3684588"/>
          </a:xfrm>
        </p:spPr>
      </p:pic>
    </p:spTree>
    <p:extLst>
      <p:ext uri="{BB962C8B-B14F-4D97-AF65-F5344CB8AC3E}">
        <p14:creationId xmlns:p14="http://schemas.microsoft.com/office/powerpoint/2010/main" val="2909875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44549-6ACC-E4ED-0CAE-6F5A9A0A6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5A6081D-B32C-7991-113B-23B5D936D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matteoferla</a:t>
            </a:r>
            <a:r>
              <a:rPr lang="en-US" dirty="0"/>
              <a:t>/EV-D68-3C-protease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Fragment extraction</a:t>
            </a:r>
          </a:p>
          <a:p>
            <a:r>
              <a:rPr lang="en-US" dirty="0"/>
              <a:t>Fragment theft from PDB via </a:t>
            </a:r>
            <a:r>
              <a:rPr lang="en-US" dirty="0" err="1"/>
              <a:t>Blastp</a:t>
            </a:r>
            <a:endParaRPr lang="en-US" dirty="0"/>
          </a:p>
          <a:p>
            <a:r>
              <a:rPr lang="en-US" dirty="0"/>
              <a:t>Fragment merging w/ Fragmenstein</a:t>
            </a:r>
          </a:p>
          <a:p>
            <a:r>
              <a:rPr lang="en-US" dirty="0"/>
              <a:t>Fragment link w/ Steph’s fragment network</a:t>
            </a:r>
          </a:p>
          <a:p>
            <a:r>
              <a:rPr lang="en-US" dirty="0"/>
              <a:t>Decomposition and manual analogue search</a:t>
            </a:r>
          </a:p>
          <a:p>
            <a:r>
              <a:rPr lang="en-US" dirty="0"/>
              <a:t>Fragment elaboration</a:t>
            </a:r>
          </a:p>
        </p:txBody>
      </p:sp>
    </p:spTree>
    <p:extLst>
      <p:ext uri="{BB962C8B-B14F-4D97-AF65-F5344CB8AC3E}">
        <p14:creationId xmlns:p14="http://schemas.microsoft.com/office/powerpoint/2010/main" val="3414967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ED6AF-0999-8B19-3EAD-AC7033C5B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Fragment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89C0D-62FE-28B9-93C2-ACC7BA38E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Alphanumerically first bound structure chosen as template</a:t>
            </a:r>
          </a:p>
          <a:p>
            <a:pPr lvl="1"/>
            <a:r>
              <a:rPr lang="en-US" dirty="0"/>
              <a:t>Blind</a:t>
            </a:r>
          </a:p>
          <a:p>
            <a:pPr lvl="1"/>
            <a:r>
              <a:rPr lang="en-US" dirty="0"/>
              <a:t>ideally transition state bound…</a:t>
            </a:r>
          </a:p>
          <a:p>
            <a:pPr lvl="1"/>
            <a:r>
              <a:rPr lang="en-US" dirty="0"/>
              <a:t>But proteases don’t have a major catalytic movement normally</a:t>
            </a:r>
          </a:p>
          <a:p>
            <a:r>
              <a:rPr lang="en-US" dirty="0"/>
              <a:t>My code: </a:t>
            </a:r>
            <a:r>
              <a:rPr lang="en-US" dirty="0" err="1"/>
              <a:t>PyMOL</a:t>
            </a:r>
            <a:r>
              <a:rPr lang="en-US" dirty="0"/>
              <a:t> alignment to template per chain, split by segment id, chain, residue index and ins-code, followed by filtering by proximity to template peptide chain.</a:t>
            </a:r>
          </a:p>
          <a:p>
            <a:r>
              <a:rPr lang="en-US" dirty="0"/>
              <a:t>No Filtering by near identical conformers: &gt; combinatorial cost</a:t>
            </a:r>
          </a:p>
          <a:p>
            <a:r>
              <a:rPr lang="en-US" dirty="0"/>
              <a:t>Connor in </a:t>
            </a:r>
            <a:r>
              <a:rPr lang="en-US" dirty="0" err="1"/>
              <a:t>XChem</a:t>
            </a:r>
            <a:r>
              <a:rPr lang="en-US" dirty="0"/>
              <a:t> is working on </a:t>
            </a:r>
            <a:r>
              <a:rPr lang="en-US" dirty="0" err="1"/>
              <a:t>Xchem</a:t>
            </a:r>
            <a:r>
              <a:rPr lang="en-US" dirty="0"/>
              <a:t> align which may be better, but I want to assume asymmetric dimers are symmetric!</a:t>
            </a:r>
          </a:p>
        </p:txBody>
      </p:sp>
    </p:spTree>
    <p:extLst>
      <p:ext uri="{BB962C8B-B14F-4D97-AF65-F5344CB8AC3E}">
        <p14:creationId xmlns:p14="http://schemas.microsoft.com/office/powerpoint/2010/main" val="3243027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926A0-FEE3-A44E-6C80-B2274E018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Fragment theft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F4073-93B4-A4F3-1699-F44419196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Sequence --&gt; </a:t>
            </a:r>
            <a:r>
              <a:rPr lang="en-US" dirty="0" err="1"/>
              <a:t>Blastp</a:t>
            </a:r>
            <a:r>
              <a:rPr lang="en-US" dirty="0"/>
              <a:t> against PDB</a:t>
            </a:r>
          </a:p>
          <a:p>
            <a:r>
              <a:rPr lang="en-US" dirty="0"/>
              <a:t>Not psi blast. No homologues in the </a:t>
            </a:r>
            <a:r>
              <a:rPr lang="en-US" dirty="0" err="1"/>
              <a:t>Felsenstein</a:t>
            </a:r>
            <a:r>
              <a:rPr lang="en-US" dirty="0"/>
              <a:t> zone (&lt;20% id)</a:t>
            </a:r>
          </a:p>
          <a:p>
            <a:r>
              <a:rPr lang="en-US" dirty="0"/>
              <a:t>I have a kill list of crystallographic ligand</a:t>
            </a:r>
            <a:br>
              <a:rPr lang="en-US" dirty="0"/>
            </a:br>
            <a:r>
              <a:rPr lang="en-US" dirty="0"/>
              <a:t>cf. </a:t>
            </a:r>
            <a:r>
              <a:rPr lang="en-US" dirty="0">
                <a:hlinkClick r:id="rId2"/>
              </a:rPr>
              <a:t>https://blog.matteoferla.com/2019/11/go-away-glycerol.html</a:t>
            </a:r>
            <a:br>
              <a:rPr lang="en-US" dirty="0"/>
            </a:br>
            <a:r>
              <a:rPr lang="en-US" dirty="0"/>
              <a:t>but did not use it</a:t>
            </a:r>
          </a:p>
        </p:txBody>
      </p:sp>
    </p:spTree>
    <p:extLst>
      <p:ext uri="{BB962C8B-B14F-4D97-AF65-F5344CB8AC3E}">
        <p14:creationId xmlns:p14="http://schemas.microsoft.com/office/powerpoint/2010/main" val="2157624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0084-892D-C753-339D-1C75AF896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Fragmenstein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EE717-2B61-CE88-2E14-387132D49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https://github.com/matteoferla/Fragmenstein</a:t>
            </a:r>
            <a:endParaRPr lang="en-US" dirty="0"/>
          </a:p>
          <a:p>
            <a:r>
              <a:rPr lang="en-US" dirty="0"/>
              <a:t>Multiple steps:</a:t>
            </a:r>
          </a:p>
          <a:p>
            <a:pPr lvl="1"/>
            <a:r>
              <a:rPr lang="en-US" dirty="0"/>
              <a:t>Fragment merging by atomic position</a:t>
            </a:r>
          </a:p>
          <a:p>
            <a:pPr lvl="1"/>
            <a:r>
              <a:rPr lang="en-US" dirty="0"/>
              <a:t>analogue search via Brian </a:t>
            </a:r>
            <a:r>
              <a:rPr lang="en-US" dirty="0" err="1"/>
              <a:t>Schoichet’s</a:t>
            </a:r>
            <a:r>
              <a:rPr lang="en-US" dirty="0"/>
              <a:t> Small World</a:t>
            </a:r>
          </a:p>
          <a:p>
            <a:pPr lvl="1"/>
            <a:r>
              <a:rPr lang="en-US" dirty="0"/>
              <a:t>constrained “placement”</a:t>
            </a:r>
          </a:p>
          <a:p>
            <a:pPr lvl="1"/>
            <a:r>
              <a:rPr lang="en-US" dirty="0"/>
              <a:t>PLIP annotation</a:t>
            </a:r>
          </a:p>
          <a:p>
            <a:r>
              <a:rPr lang="en-US" dirty="0"/>
              <a:t>Basic linking (hydrocarbon). P1 and P2 are 7Å away: unfeasible</a:t>
            </a:r>
          </a:p>
          <a:p>
            <a:r>
              <a:rPr lang="en-US" dirty="0"/>
              <a:t>No </a:t>
            </a:r>
            <a:r>
              <a:rPr lang="en-US" dirty="0" err="1"/>
              <a:t>followups</a:t>
            </a:r>
            <a:r>
              <a:rPr lang="en-US" dirty="0"/>
              <a:t> with high number of interactions or ∆∆G-like</a:t>
            </a:r>
          </a:p>
          <a:p>
            <a:r>
              <a:rPr lang="en-US" dirty="0"/>
              <a:t>Worse with BRICS decomposed</a:t>
            </a:r>
          </a:p>
        </p:txBody>
      </p:sp>
    </p:spTree>
    <p:extLst>
      <p:ext uri="{BB962C8B-B14F-4D97-AF65-F5344CB8AC3E}">
        <p14:creationId xmlns:p14="http://schemas.microsoft.com/office/powerpoint/2010/main" val="2513911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E41E2-1BB0-554E-062A-6A334A13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Fragment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400C2-0182-4D0A-57A2-5D03403AD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https://github.com/stephwills/fragment_network_merges</a:t>
            </a:r>
            <a:endParaRPr lang="en-US" dirty="0"/>
          </a:p>
          <a:p>
            <a:r>
              <a:rPr lang="en-US" dirty="0"/>
              <a:t>Fast enumeration of library compounds w/ </a:t>
            </a:r>
            <a:r>
              <a:rPr lang="en-US" dirty="0" err="1"/>
              <a:t>substratures</a:t>
            </a:r>
            <a:r>
              <a:rPr lang="en-US" dirty="0"/>
              <a:t> matching a hit + BRICS synthon of a 2</a:t>
            </a:r>
            <a:r>
              <a:rPr lang="en-US" baseline="30000" dirty="0"/>
              <a:t>nd</a:t>
            </a:r>
            <a:r>
              <a:rPr lang="en-US" dirty="0"/>
              <a:t> hit thanks to </a:t>
            </a:r>
            <a:r>
              <a:rPr lang="en-US" dirty="0" err="1"/>
              <a:t>Fragalysis’s</a:t>
            </a:r>
            <a:r>
              <a:rPr lang="en-US" dirty="0"/>
              <a:t> Fragment network (Neo4J DB linking 0.5B compounds by expansions that cannot be “jumped into” by similarity)</a:t>
            </a:r>
          </a:p>
          <a:p>
            <a:r>
              <a:rPr lang="en-US" dirty="0"/>
              <a:t>“Placed” with Fragmenstein</a:t>
            </a:r>
          </a:p>
          <a:p>
            <a:r>
              <a:rPr lang="en-US" dirty="0"/>
              <a:t>Does not explore analogues of the starting hits</a:t>
            </a:r>
          </a:p>
          <a:p>
            <a:endParaRPr lang="en-US" dirty="0"/>
          </a:p>
          <a:p>
            <a:r>
              <a:rPr lang="en-US" dirty="0"/>
              <a:t>Nothing bridged the P1 &amp; P2 sites.</a:t>
            </a:r>
          </a:p>
          <a:p>
            <a:r>
              <a:rPr lang="en-US" dirty="0"/>
              <a:t>Future: analogues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862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865</Words>
  <Application>Microsoft Macintosh PowerPoint</Application>
  <PresentationFormat>Widescreen</PresentationFormat>
  <Paragraphs>130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-apple-system</vt:lpstr>
      <vt:lpstr>Arial</vt:lpstr>
      <vt:lpstr>Calibri</vt:lpstr>
      <vt:lpstr>Calibri Light</vt:lpstr>
      <vt:lpstr>Google Sans</vt:lpstr>
      <vt:lpstr>Office Theme</vt:lpstr>
      <vt:lpstr>First round elaboration</vt:lpstr>
      <vt:lpstr>EV D68 3C protease</vt:lpstr>
      <vt:lpstr>Catalysis</vt:lpstr>
      <vt:lpstr>Hits</vt:lpstr>
      <vt:lpstr>Analysis</vt:lpstr>
      <vt:lpstr>Fragment extraction</vt:lpstr>
      <vt:lpstr>Fragment theft</vt:lpstr>
      <vt:lpstr>Fragmenstein</vt:lpstr>
      <vt:lpstr>Fragment network</vt:lpstr>
      <vt:lpstr>In Extremis</vt:lpstr>
      <vt:lpstr>Example of “inelaborability”: bromophenols w/ amine</vt:lpstr>
      <vt:lpstr>Something somewhere</vt:lpstr>
      <vt:lpstr>Manual exploration</vt:lpstr>
      <vt:lpstr>Sites</vt:lpstr>
      <vt:lpstr>P2 hits</vt:lpstr>
      <vt:lpstr>P2 hits continued</vt:lpstr>
      <vt:lpstr>Trapped water. ZINC91252472?</vt:lpstr>
      <vt:lpstr>Thiol &amp; soft orbitals</vt:lpstr>
      <vt:lpstr>Semimanual mergers</vt:lpstr>
      <vt:lpstr>Water in the middle of P1 &amp; P2</vt:lpstr>
      <vt:lpstr>Drempt experiments</vt:lpstr>
      <vt:lpstr>ANN generative fragment linking</vt:lpstr>
      <vt:lpstr>Substrate envelope</vt:lpstr>
      <vt:lpstr>The Wobble</vt:lpstr>
      <vt:lpstr>Water network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round elaboration</dc:title>
  <dc:creator>Matteo Ferla</dc:creator>
  <cp:lastModifiedBy>Matteo Ferla</cp:lastModifiedBy>
  <cp:revision>15</cp:revision>
  <dcterms:created xsi:type="dcterms:W3CDTF">2023-06-15T13:56:04Z</dcterms:created>
  <dcterms:modified xsi:type="dcterms:W3CDTF">2023-06-15T20:40:49Z</dcterms:modified>
</cp:coreProperties>
</file>